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6"/>
  </p:notesMasterIdLst>
  <p:handoutMasterIdLst>
    <p:handoutMasterId r:id="rId47"/>
  </p:handoutMasterIdLst>
  <p:sldIdLst>
    <p:sldId id="332" r:id="rId3"/>
    <p:sldId id="318" r:id="rId4"/>
    <p:sldId id="289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9" r:id="rId13"/>
    <p:sldId id="258" r:id="rId14"/>
    <p:sldId id="259" r:id="rId15"/>
    <p:sldId id="333" r:id="rId16"/>
    <p:sldId id="334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330" r:id="rId31"/>
    <p:sldId id="331" r:id="rId32"/>
    <p:sldId id="450" r:id="rId33"/>
    <p:sldId id="1820" r:id="rId34"/>
    <p:sldId id="353" r:id="rId35"/>
    <p:sldId id="326" r:id="rId36"/>
    <p:sldId id="327" r:id="rId37"/>
    <p:sldId id="328" r:id="rId38"/>
    <p:sldId id="282" r:id="rId39"/>
    <p:sldId id="283" r:id="rId40"/>
    <p:sldId id="284" r:id="rId41"/>
    <p:sldId id="285" r:id="rId42"/>
    <p:sldId id="279" r:id="rId43"/>
    <p:sldId id="261" r:id="rId44"/>
    <p:sldId id="1821" r:id="rId45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7" autoAdjust="0"/>
    <p:restoredTop sz="98749" autoAdjust="0"/>
  </p:normalViewPr>
  <p:slideViewPr>
    <p:cSldViewPr snapToGrid="0" showGuides="1">
      <p:cViewPr varScale="1">
        <p:scale>
          <a:sx n="92" d="100"/>
          <a:sy n="92" d="100"/>
        </p:scale>
        <p:origin x="412" y="72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2/2/2020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2/2/2020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30653" y="8624888"/>
            <a:ext cx="3008312" cy="454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9974" tIns="44987" rIns="89974" bIns="44987">
            <a:prstTxWarp prst="textNoShape">
              <a:avLst/>
            </a:prstTxWarp>
          </a:bodyPr>
          <a:lstStyle/>
          <a:p>
            <a:fld id="{14C757ED-C95B-9E43-9ED9-2D00C99E7821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687388"/>
            <a:ext cx="6027738" cy="33924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786868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blog_posts/adopting-continuous-integration-for-long-timescale-materials-simul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5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hyperlink" Target="http://a.co/22EPvt6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hova.com/embedded/subsession/aecm_202001/799251/827839/?view=" TargetMode="External"/><Relationship Id="rId2" Type="http://schemas.openxmlformats.org/officeDocument/2006/relationships/hyperlink" Target="https://whova.com/embedded/subsession/aecm_202001/799251/801375/?view=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hova.com/embedded/subsession/aecm_202001/799283/802125/?view=" TargetMode="External"/><Relationship Id="rId5" Type="http://schemas.openxmlformats.org/officeDocument/2006/relationships/hyperlink" Target="https://whova.com/embedded/subsession/aecm_202001/827864/827866/?view=" TargetMode="External"/><Relationship Id="rId4" Type="http://schemas.openxmlformats.org/officeDocument/2006/relationships/hyperlink" Target="https://whova.com/embedded/subsession/aecm_202001/799254/806608/?view=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 &amp; Useful GitHub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James M. </a:t>
            </a:r>
            <a:r>
              <a:rPr lang="en-US" u="sng" dirty="0" err="1"/>
              <a:t>Willenbring</a:t>
            </a:r>
            <a:br>
              <a:rPr lang="en-US" u="sng" dirty="0"/>
            </a:br>
            <a:r>
              <a:rPr lang="en-US" sz="2000" dirty="0"/>
              <a:t>Sandia National Laboratories</a:t>
            </a:r>
            <a:endParaRPr lang="en-US" dirty="0"/>
          </a:p>
          <a:p>
            <a:r>
              <a:rPr lang="en-US" dirty="0"/>
              <a:t>Michael A. Heroux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ECP 4</a:t>
            </a:r>
            <a:r>
              <a:rPr lang="en-US" sz="2000" baseline="30000" dirty="0"/>
              <a:t>th</a:t>
            </a:r>
            <a:r>
              <a:rPr lang="en-US" sz="2000" dirty="0"/>
              <a:t> Annual Meeting, Houston, Texas</a:t>
            </a:r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checklists &amp; policies?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Checklist: New team member?</a:t>
            </a:r>
          </a:p>
          <a:p>
            <a:r>
              <a:rPr lang="en-US" dirty="0"/>
              <a:t>Policies: Ongoing work?</a:t>
            </a:r>
          </a:p>
          <a:p>
            <a:r>
              <a:rPr lang="en-US" dirty="0"/>
              <a:t>Checklist: Before someone departs?</a:t>
            </a:r>
          </a:p>
        </p:txBody>
      </p:sp>
    </p:spTree>
    <p:extLst>
      <p:ext uri="{BB962C8B-B14F-4D97-AF65-F5344CB8AC3E}">
        <p14:creationId xmlns:p14="http://schemas.microsoft.com/office/powerpoint/2010/main" val="356522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006988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375052" y="5983185"/>
            <a:ext cx="2785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http://</a:t>
            </a:r>
            <a:r>
              <a:rPr lang="en-US" dirty="0" err="1">
                <a:uFillTx/>
              </a:rPr>
              <a:t>agilemanifesto.org</a:t>
            </a:r>
            <a:r>
              <a:rPr lang="en-US" dirty="0">
                <a:uFillTx/>
              </a:rPr>
              <a:t>/</a:t>
            </a: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6" y="3629465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</a:t>
            </a:r>
            <a:r>
              <a:rPr lang="en-US" dirty="0"/>
              <a:t>-is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Well aligned to scientific software efforts (when tailored correctly)</a:t>
            </a:r>
          </a:p>
          <a:p>
            <a:pPr lvl="1"/>
            <a:r>
              <a:rPr lang="en-US" dirty="0">
                <a:uFillTx/>
              </a:rPr>
              <a:t>Lighter-weight than “traditional” approaches</a:t>
            </a:r>
          </a:p>
          <a:p>
            <a:pPr lvl="1"/>
            <a:r>
              <a:rPr lang="en-US" dirty="0">
                <a:uFillTx/>
              </a:rPr>
              <a:t>Provides meaningful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  <a:p>
            <a:pPr lvl="2"/>
            <a:endParaRPr lang="en-US" dirty="0">
              <a:uFillTx/>
            </a:endParaRPr>
          </a:p>
          <a:p>
            <a:pPr lvl="1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</a:t>
            </a:r>
            <a:r>
              <a:rPr lang="en-US" sz="1800" b="1" dirty="0" err="1"/>
              <a:t>Anshu</a:t>
            </a:r>
            <a:r>
              <a:rPr lang="en-US" sz="1800" b="1" dirty="0"/>
              <a:t> Dubey, James M. </a:t>
            </a:r>
            <a:r>
              <a:rPr lang="en-US" sz="1800" b="1" dirty="0" err="1"/>
              <a:t>Willenbring</a:t>
            </a:r>
            <a:r>
              <a:rPr lang="en-US" sz="1800" b="1" dirty="0"/>
              <a:t>, Better Scientific Software tutorial, in </a:t>
            </a:r>
            <a:r>
              <a:rPr lang="en-US" sz="1800" b="1" dirty="0" err="1"/>
              <a:t>Exascale</a:t>
            </a:r>
            <a:r>
              <a:rPr lang="en-US" sz="1800" b="1" dirty="0"/>
              <a:t> Computing Project Fourth Annual Meeting, Houston, Texas. DOI: </a:t>
            </a:r>
            <a:r>
              <a:rPr lang="en-US" sz="1800" b="1" dirty="0">
                <a:hlinkClick r:id="rId4"/>
              </a:rPr>
              <a:t>10.6084/m9.figshare.11786868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Module Authors,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Alicia </a:t>
            </a:r>
            <a:r>
              <a:rPr lang="en-US" sz="1600" dirty="0" err="1"/>
              <a:t>Klinvex</a:t>
            </a:r>
            <a:r>
              <a:rPr lang="en-US" sz="1600" dirty="0"/>
              <a:t>, Katherine Riley, and James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67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04" y="217990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800148" y="5498068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92500" lnSpcReduction="20000"/>
          </a:bodyPr>
          <a:lstStyle/>
          <a:p>
            <a:r>
              <a:rPr lang="en-US" sz="3200" b="0" dirty="0">
                <a:uFillTx/>
              </a:rPr>
              <a:t>Personal question.</a:t>
            </a:r>
          </a:p>
          <a:p>
            <a:r>
              <a:rPr lang="en-US" sz="3200" b="0" dirty="0">
                <a:uFillTx/>
              </a:rPr>
              <a:t>Approach: Start with 2 or 3.  See how it goes.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Epic, Story, Task</a:t>
            </a:r>
          </a:p>
          <a:p>
            <a:pPr lvl="1"/>
            <a:r>
              <a:rPr lang="en-US" dirty="0">
                <a:uFillTx/>
              </a:rPr>
              <a:t>Formal or informal</a:t>
            </a:r>
          </a:p>
          <a:p>
            <a:pPr lvl="1"/>
            <a:r>
              <a:rPr lang="en-US" dirty="0">
                <a:uFillTx/>
              </a:rPr>
              <a:t>Start with high-level requirements</a:t>
            </a:r>
          </a:p>
          <a:p>
            <a:pPr lvl="1"/>
            <a:r>
              <a:rPr lang="en-US" dirty="0">
                <a:uFillTx/>
              </a:rPr>
              <a:t>Break down and refine as needed</a:t>
            </a:r>
          </a:p>
          <a:p>
            <a:pPr lvl="1"/>
            <a:endParaRPr lang="en-US" dirty="0">
              <a:uFillTx/>
            </a:endParaRPr>
          </a:p>
          <a:p>
            <a:r>
              <a:rPr lang="en-US" dirty="0">
                <a:uFillTx/>
              </a:rPr>
              <a:t>Example:</a:t>
            </a:r>
          </a:p>
          <a:p>
            <a:pPr lvl="1"/>
            <a:r>
              <a:rPr lang="en-US" dirty="0">
                <a:uFillTx/>
              </a:rPr>
              <a:t>Add a validation test suite </a:t>
            </a:r>
            <a:r>
              <a:rPr lang="en-US" dirty="0">
                <a:uFillTx/>
                <a:sym typeface="Wingdings" pitchFamily="2" charset="2"/>
              </a:rPr>
              <a:t> Add test harness, add test A, B, etc.</a:t>
            </a:r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Challenges.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approaches.</a:t>
            </a:r>
          </a:p>
          <a:p>
            <a:pPr lvl="1"/>
            <a:r>
              <a:rPr lang="en-US" dirty="0"/>
              <a:t>Overview of Kanban.</a:t>
            </a:r>
          </a:p>
          <a:p>
            <a:pPr lvl="1"/>
            <a:r>
              <a:rPr lang="en-US" dirty="0"/>
              <a:t>Free tools:  Trello, GitHub.</a:t>
            </a:r>
          </a:p>
          <a:p>
            <a:r>
              <a:rPr lang="en-US" dirty="0"/>
              <a:t>PSIP: Productivity and Sustainability Improvement Planning.</a:t>
            </a:r>
          </a:p>
          <a:p>
            <a:r>
              <a:rPr lang="en-US" dirty="0"/>
              <a:t>Examples of project management </a:t>
            </a:r>
            <a:r>
              <a:rPr lang="en-US"/>
              <a:t>using GitHub.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0051" y="1752600"/>
            <a:ext cx="9399227" cy="563231"/>
          </a:xfrm>
        </p:spPr>
        <p:txBody>
          <a:bodyPr/>
          <a:lstStyle/>
          <a:p>
            <a:r>
              <a:rPr lang="en-US" sz="3600" dirty="0">
                <a:ea typeface="ＭＳ Ｐゴシック" pitchFamily="-107" charset="-128"/>
                <a:cs typeface="ＭＳ Ｐゴシック" pitchFamily="-107" charset="-128"/>
              </a:rPr>
              <a:t>How To Get Better</a:t>
            </a:r>
            <a:endParaRPr lang="en-US" sz="2400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9321" y="3017165"/>
            <a:ext cx="11537879" cy="1490791"/>
          </a:xfrm>
        </p:spPr>
        <p:txBody>
          <a:bodyPr/>
          <a:lstStyle/>
          <a:p>
            <a:r>
              <a:rPr lang="en-US" sz="3200" i="1" dirty="0"/>
              <a:t>“Use iteration and incrementation only for projects you want to succeed.”</a:t>
            </a:r>
          </a:p>
          <a:p>
            <a:pPr marL="457200" indent="-457200" algn="r">
              <a:buFontTx/>
              <a:buChar char="-"/>
            </a:pPr>
            <a:r>
              <a:rPr lang="en-US" sz="3200" i="1" dirty="0"/>
              <a:t>Adaptation of Martin Fowler quote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B7FD5-3AA5-D245-A6C5-1E464BB3E55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36353"/>
            <a:ext cx="11372473" cy="510909"/>
          </a:xfrm>
        </p:spPr>
        <p:txBody>
          <a:bodyPr/>
          <a:lstStyle/>
          <a:p>
            <a:r>
              <a:rPr lang="en-US" b="0" dirty="0"/>
              <a:t>Basic Strategy for Introducing Things We Will Talk About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760" y="734223"/>
            <a:ext cx="9419039" cy="5238177"/>
            <a:chOff x="6447844" y="986418"/>
            <a:chExt cx="5291420" cy="4925788"/>
          </a:xfrm>
        </p:grpSpPr>
        <p:sp>
          <p:nvSpPr>
            <p:cNvPr id="23" name="Rectangle 22"/>
            <p:cNvSpPr/>
            <p:nvPr/>
          </p:nvSpPr>
          <p:spPr>
            <a:xfrm>
              <a:off x="6447844" y="996584"/>
              <a:ext cx="5291420" cy="491562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6469598" y="986418"/>
              <a:ext cx="5248323" cy="492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Identify, analyze, prototype, test, revise, deploy. Repeat.</a:t>
              </a: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Realistic: There is a cost.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Startup: Overhead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Payoff: Best if soon, clear</a:t>
              </a: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prstClr val="black"/>
                </a:buClr>
                <a:buNone/>
              </a:pPr>
              <a:br>
                <a:rPr lang="en-US" sz="2000" dirty="0">
                  <a:solidFill>
                    <a:prstClr val="black"/>
                  </a:solidFill>
                </a:rPr>
              </a:b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Working model: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Reserve acceptable time/effort for improvement.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b="1" i="1" dirty="0">
                  <a:solidFill>
                    <a:prstClr val="black"/>
                  </a:solidFill>
                </a:rPr>
                <a:t>Improve how you do your work on the way to getting it done.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Repeat.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14083" y="2721661"/>
              <a:ext cx="3719104" cy="1805642"/>
              <a:chOff x="1328845" y="2801599"/>
              <a:chExt cx="4767155" cy="276445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828800" y="2819400"/>
                <a:ext cx="0" cy="213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1828800" y="4953000"/>
                <a:ext cx="4267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16200000">
                <a:off x="1002286" y="3874266"/>
                <a:ext cx="910884" cy="25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Cost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28867" y="5053525"/>
                <a:ext cx="773299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Progress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653635" y="4816152"/>
                <a:ext cx="0" cy="273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513456" y="5042028"/>
                <a:ext cx="468991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Start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0663" y="5055672"/>
                <a:ext cx="558493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Finish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843033" y="2947405"/>
                <a:ext cx="3891330" cy="20055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43033" y="4336335"/>
                <a:ext cx="629455" cy="61666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472489" y="3826882"/>
                <a:ext cx="3235005" cy="509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057400" y="2801599"/>
                <a:ext cx="1533959" cy="893163"/>
                <a:chOff x="6663843" y="2292594"/>
                <a:chExt cx="1533959" cy="8931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120196" y="2292594"/>
                  <a:ext cx="1077606" cy="89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Old Process</a:t>
                  </a:r>
                </a:p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New Process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63843" y="2517899"/>
                  <a:ext cx="43376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63843" y="2926740"/>
                  <a:ext cx="445057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3198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8DA-0952-564B-8134-FE92BEE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3736" y="155286"/>
            <a:ext cx="11372473" cy="914400"/>
          </a:xfrm>
        </p:spPr>
        <p:txBody>
          <a:bodyPr/>
          <a:lstStyle/>
          <a:p>
            <a:pPr algn="r"/>
            <a:r>
              <a:rPr lang="en-US" sz="2400" dirty="0"/>
              <a:t>Productivity and Sustainability Improvement Planning (PSIP) </a:t>
            </a:r>
            <a:br>
              <a:rPr lang="en-US" sz="2400" dirty="0"/>
            </a:br>
            <a:r>
              <a:rPr lang="en-US" sz="2400" dirty="0"/>
              <a:t>Examples: EXAALT &amp; MPICH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B6AF-21FE-E54D-8634-6EFDC766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0" y="3910425"/>
            <a:ext cx="5315677" cy="239101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MPICH</a:t>
            </a:r>
            <a:r>
              <a:rPr lang="en-US" dirty="0"/>
              <a:t> PSIP: Onboarding new team members 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879D9-30E3-724E-A531-27E17DBFB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4742941"/>
            <a:ext cx="3224728" cy="1558499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8605534-EFBF-FD40-A7DE-C22038791B04}"/>
              </a:ext>
            </a:extLst>
          </p:cNvPr>
          <p:cNvGrpSpPr/>
          <p:nvPr/>
        </p:nvGrpSpPr>
        <p:grpSpPr>
          <a:xfrm>
            <a:off x="6295292" y="2761878"/>
            <a:ext cx="5442941" cy="3325147"/>
            <a:chOff x="6295292" y="2919046"/>
            <a:chExt cx="5442941" cy="33251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0BC0E2-D883-354A-ACAB-972A12582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5292" y="2919046"/>
              <a:ext cx="5442941" cy="33251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EXAALT </a:t>
              </a:r>
              <a:r>
                <a:rPr lang="en-US" dirty="0"/>
                <a:t>PSIP: Continuous integration (CI) testing 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r>
                <a:rPr lang="en-US" sz="1400" dirty="0" err="1"/>
                <a:t>BSSw</a:t>
              </a:r>
              <a:r>
                <a:rPr lang="en-US" sz="1400" dirty="0"/>
                <a:t> blog article: </a:t>
              </a:r>
              <a:r>
                <a:rPr lang="en-US" sz="1400" dirty="0">
                  <a:hlinkClick r:id="rId3"/>
                </a:rPr>
                <a:t>Adopting Continuous Integration for Long Timescale Materials Simulation</a:t>
              </a:r>
              <a:r>
                <a:rPr lang="en-US" sz="1400" dirty="0"/>
                <a:t>, Rick Zamora (Sept 2018)</a:t>
              </a:r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692DD-B683-4847-98DD-D705CF1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95" y="4376923"/>
              <a:ext cx="3923628" cy="1600840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DE1C4F-77AD-FE4E-B62D-96FCE6AED110}"/>
              </a:ext>
            </a:extLst>
          </p:cNvPr>
          <p:cNvSpPr txBox="1">
            <a:spLocks/>
          </p:cNvSpPr>
          <p:nvPr/>
        </p:nvSpPr>
        <p:spPr bwMode="auto">
          <a:xfrm>
            <a:off x="6126335" y="1121749"/>
            <a:ext cx="5835748" cy="144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/>
              <a:t>PSIP workflow helps a team create user stories, identify areas for improvement, select a specific area and topic for a single improvement cycle, and then develop those improvements with specific metrics for success</a:t>
            </a:r>
            <a:r>
              <a:rPr lang="en-US" sz="2000" dirty="0">
                <a:solidFill>
                  <a:schemeClr val="accent1"/>
                </a:solidFill>
              </a:rPr>
              <a:t>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Slid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50" y="980834"/>
            <a:ext cx="5126278" cy="27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2:30pm-2:35pm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2:35pm-3:00pm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3:00pm-3:30pm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Jim </a:t>
                      </a:r>
                      <a:r>
                        <a:rPr lang="en-US" sz="1600" dirty="0" err="1"/>
                        <a:t>Willenbring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3:30pm-4:00pm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4:00pm-4:30pm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1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4:30pm-5:15pm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 err="1"/>
                        <a:t>Anshu</a:t>
                      </a:r>
                      <a:r>
                        <a:rPr lang="en-US" sz="1600" i="0" dirty="0"/>
                        <a:t> Dubey,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5:15pm-5:45pm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Git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Jim </a:t>
                      </a:r>
                      <a:r>
                        <a:rPr lang="en-US" sz="1600" dirty="0" err="1"/>
                        <a:t>Willenbring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1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5:45pm-6:00pm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3E934B0-5AF1-4732-B988-CEBC9AEB1C51}"/>
              </a:ext>
            </a:extLst>
          </p:cNvPr>
          <p:cNvGrpSpPr/>
          <p:nvPr/>
        </p:nvGrpSpPr>
        <p:grpSpPr>
          <a:xfrm>
            <a:off x="79513" y="2385135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BA4CE6-6494-4E7A-87A7-D9ACD3EF6AB3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790B86C2-C521-4209-B341-CEF82F7DCBF2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1C01F38B-2C75-4658-90E2-676FFBCA60C3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244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1473-AC73-45E8-97F0-CAB263A9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IDEAS Activities at the ECP 4AM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8082CBB-36D1-4AE5-8DA9-9A3E663267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870527"/>
          <a:ext cx="12188825" cy="491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757">
                  <a:extLst>
                    <a:ext uri="{9D8B030D-6E8A-4147-A177-3AD203B41FA5}">
                      <a16:colId xmlns:a16="http://schemas.microsoft.com/office/drawing/2014/main" val="2400528709"/>
                    </a:ext>
                  </a:extLst>
                </a:gridCol>
                <a:gridCol w="1937479">
                  <a:extLst>
                    <a:ext uri="{9D8B030D-6E8A-4147-A177-3AD203B41FA5}">
                      <a16:colId xmlns:a16="http://schemas.microsoft.com/office/drawing/2014/main" val="1627136424"/>
                    </a:ext>
                  </a:extLst>
                </a:gridCol>
                <a:gridCol w="1406237">
                  <a:extLst>
                    <a:ext uri="{9D8B030D-6E8A-4147-A177-3AD203B41FA5}">
                      <a16:colId xmlns:a16="http://schemas.microsoft.com/office/drawing/2014/main" val="3008193303"/>
                    </a:ext>
                  </a:extLst>
                </a:gridCol>
                <a:gridCol w="7471352">
                  <a:extLst>
                    <a:ext uri="{9D8B030D-6E8A-4147-A177-3AD203B41FA5}">
                      <a16:colId xmlns:a16="http://schemas.microsoft.com/office/drawing/2014/main" val="1000032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Event 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7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10:30am-12:00pm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2"/>
                        </a:rPr>
                        <a:t>Collaboration Opportunities with the </a:t>
                      </a:r>
                      <a:r>
                        <a:rPr lang="en-US" sz="1600" b="0" u="sng" dirty="0" err="1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2"/>
                        </a:rPr>
                        <a:t>BSSw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2"/>
                        </a:rPr>
                        <a:t> Fellows</a:t>
                      </a:r>
                      <a:r>
                        <a:rPr lang="en-US" sz="1600" b="0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91285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10:30am-12:00pm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III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BOF: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3"/>
                        </a:rPr>
                        <a:t>Cultivating Software Sustainability and Productivity through BSSw.io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68020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2:30pm-3:30pm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4"/>
                        </a:rPr>
                        <a:t>The Scope and Role of DevOps in HPC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374333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Wednesday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2:30pm-4:00pm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5"/>
                        </a:rPr>
                        <a:t>Hands-on with Progress Tracking Cards: A Lightweight Method for Improving Your Software Practices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01368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Thursday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1:30pm-4:30pm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Champions 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6"/>
                        </a:rPr>
                        <a:t>Developing Engaged and Productive Virtual Teams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288603445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#77: Rate Your Project’s Software Practices!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6448617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#78: Lightweight Software Quality Practice — PSIP: Productivity and Sustainability Improvement Planning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54386221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#114: Better Scientific Software: So Your Code Will See the Future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26053816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#115: IDEAS-ECP: Advancing Software Productivity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Exascale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Applications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394587824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Meeting Lobby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IDEAS Desk: Let’s talk about software</a:t>
                      </a:r>
                    </a:p>
                    <a:p>
                      <a:pPr fontAlgn="t"/>
                      <a:r>
                        <a:rPr lang="en-US" sz="1600" b="0" i="1" dirty="0">
                          <a:effectLst/>
                        </a:rPr>
                        <a:t>(available during all breaks and selected poster and breakout slots)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274407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25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Composed of small teams (and all the challenges).</a:t>
            </a:r>
          </a:p>
          <a:p>
            <a:r>
              <a:rPr lang="en-US" b="0" dirty="0"/>
              <a:t>Additional interaction challenges.</a:t>
            </a:r>
          </a:p>
          <a:p>
            <a:r>
              <a:rPr lang="en-US" dirty="0"/>
              <a:t>Policies, regularly cultural exchanges important.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050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055812" y="1796953"/>
          <a:ext cx="8153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767954" y="3103039"/>
            <a:ext cx="8712982" cy="3383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21103</TotalTime>
  <Words>2673</Words>
  <Application>Microsoft Office PowerPoint</Application>
  <PresentationFormat>Custom</PresentationFormat>
  <Paragraphs>479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Black</vt:lpstr>
      <vt:lpstr>Calibri</vt:lpstr>
      <vt:lpstr>Comic Sans MS</vt:lpstr>
      <vt:lpstr>Times New Roman</vt:lpstr>
      <vt:lpstr>Wingdings</vt:lpstr>
      <vt:lpstr>Wingdings 2</vt:lpstr>
      <vt:lpstr>Presentations (Wide Screen)</vt:lpstr>
      <vt:lpstr>1_Presentations (Wide Screen)</vt:lpstr>
      <vt:lpstr>Agile Methodologies &amp; Useful GitHub Tools</vt:lpstr>
      <vt:lpstr>License, Citation and Acknowledgements</vt:lpstr>
      <vt:lpstr>Outline</vt:lpstr>
      <vt:lpstr>Small Teams</vt:lpstr>
      <vt:lpstr>Small team interaction model</vt:lpstr>
      <vt:lpstr>Large team challenges</vt:lpstr>
      <vt:lpstr>Small team challenges</vt:lpstr>
      <vt:lpstr>Research Team Member Lifecycle</vt:lpstr>
      <vt:lpstr>Checklists &amp; Policies</vt:lpstr>
      <vt:lpstr>Your checklists &amp; policies?</vt:lpstr>
      <vt:lpstr>Agile Methodologies</vt:lpstr>
      <vt:lpstr>What is Agile?</vt:lpstr>
      <vt:lpstr>What is Agile?</vt:lpstr>
      <vt:lpstr>Principles behind the Agile Manifesto</vt:lpstr>
      <vt:lpstr>Principles behind the Agile Manifesto</vt:lpstr>
      <vt:lpstr>Why Agile?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A Bit about Scrum: Roles</vt:lpstr>
      <vt:lpstr>A Bit about Scrum: Process</vt:lpstr>
      <vt:lpstr>How To Get Better</vt:lpstr>
      <vt:lpstr>Basic Strategy for Introducing Things We Will Talk About</vt:lpstr>
      <vt:lpstr>Productivity and Sustainability Improvement Planning (PSIP)  Examples: EXAALT &amp; MPICH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  <vt:lpstr>Other Resources</vt:lpstr>
      <vt:lpstr>Agenda</vt:lpstr>
      <vt:lpstr>Additional IDEAS Activities at the ECP 4AM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Bernholdt, David</cp:lastModifiedBy>
  <cp:revision>270</cp:revision>
  <cp:lastPrinted>2015-09-14T20:56:03Z</cp:lastPrinted>
  <dcterms:created xsi:type="dcterms:W3CDTF">2015-03-03T13:47:39Z</dcterms:created>
  <dcterms:modified xsi:type="dcterms:W3CDTF">2020-02-02T18:57:16Z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